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6" r:id="rId2"/>
    <p:sldId id="269" r:id="rId3"/>
    <p:sldId id="271" r:id="rId4"/>
    <p:sldId id="287" r:id="rId5"/>
    <p:sldId id="280" r:id="rId6"/>
    <p:sldId id="289" r:id="rId7"/>
    <p:sldId id="272" r:id="rId8"/>
    <p:sldId id="277" r:id="rId9"/>
    <p:sldId id="278" r:id="rId10"/>
    <p:sldId id="281" r:id="rId11"/>
    <p:sldId id="282" r:id="rId12"/>
    <p:sldId id="279" r:id="rId13"/>
    <p:sldId id="274" r:id="rId14"/>
    <p:sldId id="276" r:id="rId15"/>
    <p:sldId id="270" r:id="rId16"/>
    <p:sldId id="283" r:id="rId17"/>
    <p:sldId id="256" r:id="rId18"/>
    <p:sldId id="284" r:id="rId19"/>
    <p:sldId id="285" r:id="rId20"/>
    <p:sldId id="288" r:id="rId21"/>
    <p:sldId id="257" r:id="rId2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1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8EF4C-BAD5-4523-9E51-FC7BDFEC32C3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30427-6EC1-4858-A568-BF82D24B88D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0427-6EC1-4858-A568-BF82D24B88DB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C3B3DFC-D94F-406C-AA0F-52D75A94D2EC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6FFF0D-6BCF-4F04-A733-21EAC451FE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DCE7-EE30-4CB8-8854-9467188E9AF1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EDDA0-84F2-4078-BB4A-D762956BBE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8F45-37AD-4C84-A351-8D07AC7C93C7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18F7-508E-4349-9297-442C7C162F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AB2B3-CD65-4C4C-9481-A1DEFA0CE5F1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7D98-3CE7-4C4C-9A03-71B100482D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ójkąt równoramienny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Łącznik prosty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8F48-5B13-4E78-80A5-33B709058BD8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A008-1B7F-4208-9208-4B3B9BF52C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557A-C41C-4AB0-8C90-F80BE4501CAF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EFEC-4C6A-429A-BED1-F8F4B1EB10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869D-8E5B-4B5D-83E3-AB5961D5FDCE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7537209-D98F-4FA3-B554-68B523E24B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88BF-B404-40DA-9CCB-AB352028E26B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B2A4-624A-46C4-AD3F-485775D96C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B996-64AE-4529-A322-CF124675E149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C313-762D-402C-B07C-43192D3BD3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B44A3F4-CE0E-4096-A05A-BCC23C7EC17F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2F45531-00EC-4842-81E4-296E341F81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0F7D722-3827-4581-BD67-35BACD5CCDFF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00DFF6B-5247-485B-B7CB-3EA0D3D084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  <a:alpha val="0"/>
              </a:schemeClr>
            </a:gs>
            <a:gs pos="41000">
              <a:schemeClr val="bg2">
                <a:shade val="92000"/>
                <a:satMod val="230000"/>
                <a:alpha val="55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60EE57-E92D-4615-8D80-3D34CC70B617}" type="datetimeFigureOut">
              <a:rPr lang="pl-PL"/>
              <a:pPr>
                <a:defRPr/>
              </a:pPr>
              <a:t>2016-10-28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CC070-C1DB-4AB5-95BB-283FD00035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49" r:id="rId4"/>
    <p:sldLayoutId id="2147483757" r:id="rId5"/>
    <p:sldLayoutId id="2147483750" r:id="rId6"/>
    <p:sldLayoutId id="2147483751" r:id="rId7"/>
    <p:sldLayoutId id="2147483758" r:id="rId8"/>
    <p:sldLayoutId id="2147483759" r:id="rId9"/>
    <p:sldLayoutId id="2147483752" r:id="rId10"/>
    <p:sldLayoutId id="2147483753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sc@tscgroup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540544" y="3573016"/>
            <a:ext cx="7847880" cy="2664296"/>
          </a:xfrm>
        </p:spPr>
        <p:txBody>
          <a:bodyPr/>
          <a:lstStyle/>
          <a:p>
            <a:pPr algn="l"/>
            <a:r>
              <a:rPr lang="pl-PL" sz="2800" b="1" dirty="0" smtClean="0"/>
              <a:t>Ul. Janowska 23 d</a:t>
            </a:r>
          </a:p>
          <a:p>
            <a:pPr algn="l"/>
            <a:r>
              <a:rPr lang="pl-PL" sz="2800" b="1" dirty="0" smtClean="0"/>
              <a:t>25-544 Kielce</a:t>
            </a:r>
          </a:p>
          <a:p>
            <a:pPr algn="l"/>
            <a:r>
              <a:rPr lang="pl-PL" sz="2800" b="1" dirty="0" smtClean="0"/>
              <a:t>Tel. 502 250 144</a:t>
            </a:r>
          </a:p>
          <a:p>
            <a:pPr algn="l"/>
            <a:r>
              <a:rPr lang="pl-PL" sz="2800" b="1" dirty="0" err="1" smtClean="0">
                <a:solidFill>
                  <a:schemeClr val="tx1"/>
                </a:solidFill>
                <a:hlinkClick r:id="rId2"/>
              </a:rPr>
              <a:t>tsc@tscgroup.pl</a:t>
            </a:r>
            <a:endParaRPr lang="pl-PL" sz="2800" b="1" dirty="0" smtClean="0">
              <a:solidFill>
                <a:schemeClr val="tx1"/>
              </a:solidFill>
            </a:endParaRPr>
          </a:p>
          <a:p>
            <a:pPr algn="l"/>
            <a:r>
              <a:rPr lang="pl-PL" sz="2800" b="1" dirty="0" smtClean="0"/>
              <a:t>NIP 959 19 50 458</a:t>
            </a:r>
          </a:p>
          <a:p>
            <a:pPr algn="l"/>
            <a:r>
              <a:rPr lang="pl-PL" sz="2800" b="1" dirty="0" smtClean="0"/>
              <a:t>REGON 260657394</a:t>
            </a:r>
          </a:p>
          <a:p>
            <a:pPr algn="l"/>
            <a:endParaRPr lang="pl-PL" sz="2800" b="1" dirty="0"/>
          </a:p>
        </p:txBody>
      </p:sp>
      <p:pic>
        <p:nvPicPr>
          <p:cNvPr id="4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20891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520" y="551723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Przykładowe realizacje:</a:t>
            </a:r>
          </a:p>
          <a:p>
            <a:r>
              <a:rPr lang="pl-PL" dirty="0" smtClean="0"/>
              <a:t>Polska Ostrołęka Galeria Bursztynowa, </a:t>
            </a:r>
          </a:p>
          <a:p>
            <a:r>
              <a:rPr lang="pl-PL" dirty="0" smtClean="0"/>
              <a:t>salony: </a:t>
            </a:r>
            <a:r>
              <a:rPr lang="pl-PL" dirty="0" err="1" smtClean="0"/>
              <a:t>Reserved</a:t>
            </a:r>
            <a:r>
              <a:rPr lang="pl-PL" dirty="0" smtClean="0"/>
              <a:t>, </a:t>
            </a:r>
            <a:r>
              <a:rPr lang="pl-PL" dirty="0" err="1" smtClean="0"/>
              <a:t>Mohito</a:t>
            </a:r>
            <a:r>
              <a:rPr lang="pl-PL" dirty="0" smtClean="0"/>
              <a:t>, Cropp, House, Sinsay.</a:t>
            </a:r>
          </a:p>
          <a:p>
            <a:endParaRPr lang="pl-PL" dirty="0"/>
          </a:p>
        </p:txBody>
      </p:sp>
      <p:pic>
        <p:nvPicPr>
          <p:cNvPr id="46082" name="Picture 2" descr="C:\Users\Windows 7\Desktop\Prezenty\Europa zasię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31840" y="1916832"/>
            <a:ext cx="4944548" cy="3708411"/>
          </a:xfrm>
          <a:prstGeom prst="rect">
            <a:avLst/>
          </a:prstGeom>
          <a:noFill/>
        </p:spPr>
      </p:pic>
      <p:pic>
        <p:nvPicPr>
          <p:cNvPr id="6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520" y="5157193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Przykładowe realizacje:</a:t>
            </a:r>
          </a:p>
          <a:p>
            <a:r>
              <a:rPr lang="pl-PL" dirty="0" smtClean="0"/>
              <a:t>Polska Dąbrowa Górnicza Galeria Pogoria, </a:t>
            </a:r>
          </a:p>
          <a:p>
            <a:r>
              <a:rPr lang="pl-PL" dirty="0" smtClean="0"/>
              <a:t>salony </a:t>
            </a:r>
            <a:r>
              <a:rPr lang="pl-PL" dirty="0" err="1" smtClean="0"/>
              <a:t>Mohito</a:t>
            </a:r>
            <a:r>
              <a:rPr lang="pl-PL" dirty="0" smtClean="0"/>
              <a:t>, Cropp, House, Sinsay.</a:t>
            </a:r>
          </a:p>
          <a:p>
            <a:endParaRPr lang="pl-PL" dirty="0"/>
          </a:p>
        </p:txBody>
      </p:sp>
      <p:pic>
        <p:nvPicPr>
          <p:cNvPr id="46082" name="Picture 2" descr="C:\Users\Windows 7\Desktop\Prezenty\Europa zasię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31840" y="1988841"/>
            <a:ext cx="4944548" cy="2880320"/>
          </a:xfrm>
          <a:prstGeom prst="rect">
            <a:avLst/>
          </a:prstGeom>
          <a:noFill/>
        </p:spPr>
      </p:pic>
      <p:pic>
        <p:nvPicPr>
          <p:cNvPr id="6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520" y="5661248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Przykładowe realizacje:</a:t>
            </a:r>
          </a:p>
          <a:p>
            <a:r>
              <a:rPr lang="pl-PL" dirty="0" smtClean="0"/>
              <a:t>Bułgaria </a:t>
            </a:r>
            <a:r>
              <a:rPr lang="pl-PL" dirty="0" err="1" smtClean="0"/>
              <a:t>Varna</a:t>
            </a:r>
            <a:r>
              <a:rPr lang="pl-PL" dirty="0" smtClean="0"/>
              <a:t> CH Grand </a:t>
            </a:r>
            <a:r>
              <a:rPr lang="pl-PL" dirty="0" err="1" smtClean="0"/>
              <a:t>Mall</a:t>
            </a:r>
            <a:r>
              <a:rPr lang="pl-PL" dirty="0" smtClean="0"/>
              <a:t>, salon </a:t>
            </a:r>
            <a:r>
              <a:rPr lang="pl-PL" dirty="0" err="1" smtClean="0"/>
              <a:t>Reserved</a:t>
            </a:r>
            <a:endParaRPr lang="pl-PL" dirty="0"/>
          </a:p>
        </p:txBody>
      </p:sp>
      <p:pic>
        <p:nvPicPr>
          <p:cNvPr id="46082" name="Picture 2" descr="C:\Users\Windows 7\Desktop\Prezenty\Europa zasię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15816" y="2060849"/>
            <a:ext cx="4944548" cy="2952328"/>
          </a:xfrm>
          <a:prstGeom prst="rect">
            <a:avLst/>
          </a:prstGeom>
          <a:noFill/>
        </p:spPr>
      </p:pic>
      <p:pic>
        <p:nvPicPr>
          <p:cNvPr id="6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520" y="429309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Współpracujemy ze sprawdzonymi pracowniami projektowymi na terenie Polski, Czech, Słowacji, Litwy, Łotwy, Rumunii i Bułgarii.</a:t>
            </a:r>
          </a:p>
          <a:p>
            <a:r>
              <a:rPr lang="pl-PL" dirty="0" smtClean="0"/>
              <a:t>W tych krajach posiadamy również kierowników budów, brygady budowlane jak i sprawdzonych podwykonawców instalacji elektrycznych i HVAC.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6082" name="Picture 2" descr="C:\Users\Windows 7\Desktop\Prezenty\Europa zasię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9" y="2060849"/>
            <a:ext cx="3600400" cy="3295954"/>
          </a:xfrm>
          <a:prstGeom prst="rect">
            <a:avLst/>
          </a:prstGeom>
          <a:noFill/>
        </p:spPr>
      </p:pic>
      <p:pic>
        <p:nvPicPr>
          <p:cNvPr id="6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79512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Posiadamy praktyczne doświadczenie we wdrażaniu  systemu budowy LEAN, umożliwiającego istotne przyspieszenie procesu budowy.</a:t>
            </a:r>
          </a:p>
          <a:p>
            <a:r>
              <a:rPr lang="pl-PL" dirty="0" smtClean="0"/>
              <a:t>Możliwe jest jego zastosowanie w całym obszarze naszego działania.</a:t>
            </a:r>
            <a:endParaRPr lang="pl-PL" dirty="0"/>
          </a:p>
        </p:txBody>
      </p:sp>
      <p:pic>
        <p:nvPicPr>
          <p:cNvPr id="46082" name="Picture 2" descr="C:\Users\Windows 7\Desktop\Prezenty\Europa zasię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2132856"/>
            <a:ext cx="3600399" cy="3295953"/>
          </a:xfrm>
          <a:prstGeom prst="rect">
            <a:avLst/>
          </a:prstGeom>
          <a:noFill/>
        </p:spPr>
      </p:pic>
      <p:pic>
        <p:nvPicPr>
          <p:cNvPr id="6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Wyposażenie powierzchni handlowych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520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520" y="55892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Realizujemy dostawy oświetlenia, mebli i wyposażenia AGD dostosowane do indywidualnych potrzeb naszych klientów</a:t>
            </a:r>
            <a:endParaRPr lang="pl-PL" dirty="0"/>
          </a:p>
        </p:txBody>
      </p:sp>
      <p:pic>
        <p:nvPicPr>
          <p:cNvPr id="32770" name="Picture 2" descr="C:\Users\Windows 7\Desktop\Bursztynowa Ostrołęka\Zdjęcia\DSCN0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4096684" cy="3072860"/>
          </a:xfrm>
          <a:prstGeom prst="rect">
            <a:avLst/>
          </a:prstGeom>
          <a:noFill/>
        </p:spPr>
      </p:pic>
      <p:pic>
        <p:nvPicPr>
          <p:cNvPr id="6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Serwis powierzchni handlowych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429309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Prowadzimy serwis gwarancyjny i pogwarancyjny.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Serwis realizowany w trybie ciągłym,</a:t>
            </a:r>
            <a:br>
              <a:rPr lang="pl-PL" dirty="0" smtClean="0"/>
            </a:br>
            <a:r>
              <a:rPr lang="pl-PL" dirty="0" smtClean="0"/>
              <a:t> w oparciu o platformę </a:t>
            </a:r>
            <a:r>
              <a:rPr lang="pl-PL" dirty="0" err="1" smtClean="0"/>
              <a:t>SES-Support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Serwis jest realizowany przez własne ekipy serwisowe.</a:t>
            </a:r>
            <a:endParaRPr lang="pl-PL" dirty="0"/>
          </a:p>
        </p:txBody>
      </p:sp>
      <p:pic>
        <p:nvPicPr>
          <p:cNvPr id="5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3933056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ramach ryczałtu, do obowiązków naszego serwisu należy jedna wizyta w miesiącu.</a:t>
            </a:r>
          </a:p>
          <a:p>
            <a:endParaRPr lang="pl-PL" dirty="0" smtClean="0"/>
          </a:p>
          <a:p>
            <a:r>
              <a:rPr lang="pl-PL" dirty="0" smtClean="0"/>
              <a:t>Serwisanci przygotowują się  wcześniej do usunięcia usterek zgodnie ze zgłoszeniami na platformie.</a:t>
            </a:r>
          </a:p>
          <a:p>
            <a:endParaRPr lang="pl-PL" dirty="0" smtClean="0"/>
          </a:p>
          <a:p>
            <a:r>
              <a:rPr lang="pl-PL" dirty="0" smtClean="0"/>
              <a:t>W przypadku nagłych awarii standardowy czas reakcji serwisowej i usunięcia usterki wynosi 24h.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 descr="C:\Users\Windows 7\Desktop\Prezenty\serwi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082737" cy="3560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7200800" cy="2520279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Budowa powierzchni handlowych</a:t>
            </a:r>
            <a:b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68144" y="3140968"/>
            <a:ext cx="2951336" cy="501872"/>
          </a:xfrm>
        </p:spPr>
        <p:txBody>
          <a:bodyPr/>
          <a:lstStyle/>
          <a:p>
            <a:r>
              <a:rPr lang="pl-PL" dirty="0" smtClean="0"/>
              <a:t>Referencje grupy serwisowej</a:t>
            </a:r>
            <a:endParaRPr lang="pl-PL" dirty="0"/>
          </a:p>
        </p:txBody>
      </p:sp>
      <p:pic>
        <p:nvPicPr>
          <p:cNvPr id="4" name="Obraz 3" descr="referencje_serw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986570" cy="6858000"/>
          </a:xfrm>
          <a:prstGeom prst="rect">
            <a:avLst/>
          </a:prstGeom>
        </p:spPr>
      </p:pic>
      <p:pic>
        <p:nvPicPr>
          <p:cNvPr id="5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908720"/>
            <a:ext cx="504056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Calibri" pitchFamily="34" charset="0"/>
              </a:rPr>
              <a:t>ZASIĘG DZIAŁANIA SERWISU </a:t>
            </a:r>
            <a:r>
              <a:rPr lang="pl-PL" sz="1600" dirty="0" smtClean="0">
                <a:latin typeface="Calibri" pitchFamily="34" charset="0"/>
              </a:rPr>
              <a:t>w roku 2016 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7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888432" cy="273630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8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354784" cy="1346078"/>
          </a:xfrm>
          <a:prstGeom prst="rect">
            <a:avLst/>
          </a:prstGeom>
          <a:noFill/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0825" y="2997200"/>
          <a:ext cx="4464495" cy="3456388"/>
        </p:xfrm>
        <a:graphic>
          <a:graphicData uri="http://schemas.openxmlformats.org/drawingml/2006/table">
            <a:tbl>
              <a:tblPr/>
              <a:tblGrid>
                <a:gridCol w="1651990"/>
                <a:gridCol w="598987"/>
                <a:gridCol w="638253"/>
                <a:gridCol w="639162"/>
                <a:gridCol w="936103"/>
              </a:tblGrid>
              <a:tr h="262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PODSUMOWANIE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09"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48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REGIONY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Ilość </a:t>
                      </a:r>
                      <a:b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miast</a:t>
                      </a:r>
                    </a:p>
                  </a:txBody>
                  <a:tcPr marL="5637" marR="5637" marT="5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Ilość </a:t>
                      </a:r>
                      <a:b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C.H.</a:t>
                      </a:r>
                    </a:p>
                  </a:txBody>
                  <a:tcPr marL="5637" marR="5637" marT="5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ilość salonów ogólna</a:t>
                      </a:r>
                    </a:p>
                  </a:txBody>
                  <a:tcPr marL="5637" marR="5637" marT="5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SUMA na 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ŁÓDZKIE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MAŁOPOLSKIE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MAZOWIECKIE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OPOLSKIE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PODKARPACKIE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ŚLĄSKIE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ŚWIĘTOKRZYSKIE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5509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SUMA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b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b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23528" y="2132856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Parę słów o Nas:</a:t>
            </a:r>
          </a:p>
          <a:p>
            <a:endParaRPr lang="pl-PL" dirty="0" smtClean="0"/>
          </a:p>
          <a:p>
            <a:r>
              <a:rPr lang="pl-PL" dirty="0" smtClean="0"/>
              <a:t>-Współpraca z inwestorami: LPP, </a:t>
            </a:r>
            <a:r>
              <a:rPr lang="pl-PL" dirty="0" err="1" smtClean="0"/>
              <a:t>Lidl</a:t>
            </a:r>
            <a:r>
              <a:rPr lang="pl-PL" dirty="0" smtClean="0"/>
              <a:t>, Triada, </a:t>
            </a:r>
            <a:r>
              <a:rPr lang="pl-PL" dirty="0" err="1" smtClean="0"/>
              <a:t>Esotiq</a:t>
            </a:r>
            <a:r>
              <a:rPr lang="pl-PL" dirty="0" smtClean="0"/>
              <a:t>, </a:t>
            </a:r>
            <a:r>
              <a:rPr lang="pl-PL" dirty="0" err="1" smtClean="0"/>
              <a:t>Pimke</a:t>
            </a:r>
            <a:r>
              <a:rPr lang="pl-PL" dirty="0" smtClean="0"/>
              <a:t>, CCC</a:t>
            </a:r>
          </a:p>
          <a:p>
            <a:endParaRPr lang="pl-PL" dirty="0" smtClean="0"/>
          </a:p>
          <a:p>
            <a:r>
              <a:rPr lang="pl-PL" dirty="0" smtClean="0"/>
              <a:t>-Zasięg działania: Europa Środkowa</a:t>
            </a:r>
          </a:p>
          <a:p>
            <a:r>
              <a:rPr lang="pl-PL" dirty="0" smtClean="0"/>
              <a:t> i Wschodnia. </a:t>
            </a:r>
          </a:p>
          <a:p>
            <a:endParaRPr lang="pl-PL" dirty="0" smtClean="0"/>
          </a:p>
          <a:p>
            <a:r>
              <a:rPr lang="pl-PL" dirty="0" smtClean="0"/>
              <a:t>-12 lat doświadczenia w zakresie generalnego wykonawstwa salonów sprzedaży w  największych Centrach Handlowych.</a:t>
            </a:r>
          </a:p>
          <a:p>
            <a:endParaRPr lang="pl-PL" dirty="0" smtClean="0"/>
          </a:p>
          <a:p>
            <a:r>
              <a:rPr lang="pl-PL" dirty="0" smtClean="0"/>
              <a:t>- Rocznie wybudowanych 15 tys. m2 powierzchni w Centrach Handlowych</a:t>
            </a:r>
            <a:endParaRPr lang="pl-PL" dirty="0"/>
          </a:p>
        </p:txBody>
      </p:sp>
      <p:pic>
        <p:nvPicPr>
          <p:cNvPr id="6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40152" y="2852936"/>
            <a:ext cx="2663304" cy="1149944"/>
          </a:xfrm>
        </p:spPr>
        <p:txBody>
          <a:bodyPr/>
          <a:lstStyle/>
          <a:p>
            <a:r>
              <a:rPr lang="pl-PL" dirty="0" smtClean="0"/>
              <a:t>Referencje</a:t>
            </a:r>
            <a:endParaRPr lang="pl-PL" dirty="0"/>
          </a:p>
        </p:txBody>
      </p:sp>
      <p:pic>
        <p:nvPicPr>
          <p:cNvPr id="4" name="Obraz 3" descr="referencje_budo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4986570" cy="6480720"/>
          </a:xfrm>
          <a:prstGeom prst="rect">
            <a:avLst/>
          </a:prstGeom>
        </p:spPr>
      </p:pic>
      <p:pic>
        <p:nvPicPr>
          <p:cNvPr id="5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23528" y="2924944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Jako Generalny Wykonawca  realizujemy  pełen zakres prac: od uzgodnień projektowych  aż po dostawę wyposażenia</a:t>
            </a:r>
          </a:p>
          <a:p>
            <a:r>
              <a:rPr lang="pl-PL" dirty="0" smtClean="0"/>
              <a:t>włącznie z montażem instalacji: elektrycznych, klimatyzacji, wentylacji  jak i witryn.</a:t>
            </a:r>
          </a:p>
          <a:p>
            <a:endParaRPr lang="pl-PL" dirty="0" smtClean="0"/>
          </a:p>
          <a:p>
            <a:r>
              <a:rPr lang="pl-PL" dirty="0" smtClean="0"/>
              <a:t>Posiadamy własne brygady budowlane i instalacyjne.</a:t>
            </a:r>
          </a:p>
          <a:p>
            <a:endParaRPr lang="pl-PL" dirty="0" smtClean="0"/>
          </a:p>
          <a:p>
            <a:r>
              <a:rPr lang="pl-PL" dirty="0" smtClean="0"/>
              <a:t>Dla każdej inwestycji  przypisany jest nasz koordynator, pozostający w stałym kontakcie  z  inwestorem.</a:t>
            </a:r>
          </a:p>
        </p:txBody>
      </p:sp>
      <p:pic>
        <p:nvPicPr>
          <p:cNvPr id="6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354784" cy="134607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580112" y="1916832"/>
            <a:ext cx="2592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Zespół nasz stale podnosi swoje kwalifikacje.</a:t>
            </a:r>
          </a:p>
          <a:p>
            <a:endParaRPr lang="pl-PL" dirty="0" smtClean="0"/>
          </a:p>
          <a:p>
            <a:r>
              <a:rPr lang="pl-PL" dirty="0" smtClean="0"/>
              <a:t>Tym samym współpracujemy  tylko z renomowanymi firmami na rynku polskim i zagranicznym.</a:t>
            </a:r>
          </a:p>
          <a:p>
            <a:endParaRPr lang="pl-PL" dirty="0" smtClean="0"/>
          </a:p>
          <a:p>
            <a:r>
              <a:rPr lang="pl-PL" dirty="0" smtClean="0"/>
              <a:t>Budujemy tylko w sprawdzonych systemach technologicznych i chętnie poznajemy nowe trendy.</a:t>
            </a:r>
            <a:endParaRPr lang="pl-PL" dirty="0" smtClean="0"/>
          </a:p>
        </p:txBody>
      </p:sp>
      <p:pic>
        <p:nvPicPr>
          <p:cNvPr id="7" name="Obraz 6" descr="cert.O.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2160240" cy="302433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44825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ew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73016"/>
            <a:ext cx="2232248" cy="3056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2912" cy="1470025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520" y="51571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Dotychczasowe realizacje na terenie Polski, Czech, Słowacji, Łotwy, Rosji, Bułgarii. </a:t>
            </a:r>
          </a:p>
          <a:p>
            <a:r>
              <a:rPr lang="pl-PL" dirty="0" smtClean="0"/>
              <a:t>Planowane realizacje na terenie Węgier Rumunii, Litwy.</a:t>
            </a:r>
          </a:p>
          <a:p>
            <a:endParaRPr lang="pl-PL" dirty="0"/>
          </a:p>
        </p:txBody>
      </p:sp>
      <p:pic>
        <p:nvPicPr>
          <p:cNvPr id="46082" name="Picture 2" descr="C:\Users\Windows 7\Desktop\Prezenty\Europa zasię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1960" y="1844824"/>
            <a:ext cx="3960440" cy="3625549"/>
          </a:xfrm>
          <a:prstGeom prst="rect">
            <a:avLst/>
          </a:prstGeom>
          <a:noFill/>
        </p:spPr>
      </p:pic>
      <p:pic>
        <p:nvPicPr>
          <p:cNvPr id="7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520" y="5661248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Przykładowe realizacje:</a:t>
            </a:r>
          </a:p>
          <a:p>
            <a:r>
              <a:rPr lang="pl-PL" dirty="0" smtClean="0"/>
              <a:t>Łotwa Ryga,  CH Alfa salon </a:t>
            </a:r>
            <a:r>
              <a:rPr lang="pl-PL" dirty="0" err="1" smtClean="0"/>
              <a:t>Mohito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6082" name="Picture 2" descr="C:\Users\Windows 7\Desktop\Prezenty\Europa zasię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15816" y="1916832"/>
            <a:ext cx="4944549" cy="3708412"/>
          </a:xfrm>
          <a:prstGeom prst="rect">
            <a:avLst/>
          </a:prstGeom>
          <a:noFill/>
        </p:spPr>
      </p:pic>
      <p:pic>
        <p:nvPicPr>
          <p:cNvPr id="6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520" y="566124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Przykładowe realizacje:</a:t>
            </a:r>
          </a:p>
          <a:p>
            <a:r>
              <a:rPr lang="pl-PL" dirty="0" smtClean="0"/>
              <a:t>Słowacja Bratysława, CH </a:t>
            </a:r>
            <a:r>
              <a:rPr lang="pl-PL" dirty="0" err="1" smtClean="0"/>
              <a:t>Eurovea</a:t>
            </a:r>
            <a:r>
              <a:rPr lang="pl-PL" dirty="0" smtClean="0"/>
              <a:t> salon </a:t>
            </a:r>
            <a:r>
              <a:rPr lang="pl-PL" dirty="0" err="1" smtClean="0"/>
              <a:t>Reserved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6082" name="Picture 2" descr="C:\Users\Windows 7\Desktop\Prezenty\Europa zasię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1772816"/>
            <a:ext cx="4944549" cy="3708411"/>
          </a:xfrm>
          <a:prstGeom prst="rect">
            <a:avLst/>
          </a:prstGeom>
          <a:noFill/>
        </p:spPr>
      </p:pic>
      <p:pic>
        <p:nvPicPr>
          <p:cNvPr id="6" name="Picture 3" descr="C:\Users\Windows 7\Desktop\Prezenty\Logo TSC przycię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354784" cy="134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1866</TotalTime>
  <Words>483</Words>
  <Application>Microsoft Office PowerPoint</Application>
  <PresentationFormat>Pokaz na ekranie (4:3)</PresentationFormat>
  <Paragraphs>143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Energetyczny</vt:lpstr>
      <vt:lpstr>Slajd 1</vt:lpstr>
      <vt:lpstr>Budowa powierzchni handlowych </vt:lpstr>
      <vt:lpstr>     </vt:lpstr>
      <vt:lpstr>Slajd 4</vt:lpstr>
      <vt:lpstr> </vt:lpstr>
      <vt:lpstr>Slajd 6</vt:lpstr>
      <vt:lpstr> </vt:lpstr>
      <vt:lpstr> </vt:lpstr>
      <vt:lpstr>  </vt:lpstr>
      <vt:lpstr> </vt:lpstr>
      <vt:lpstr> </vt:lpstr>
      <vt:lpstr> </vt:lpstr>
      <vt:lpstr> </vt:lpstr>
      <vt:lpstr>  </vt:lpstr>
      <vt:lpstr>Wyposażenie powierzchni handlowych</vt:lpstr>
      <vt:lpstr> </vt:lpstr>
      <vt:lpstr> Serwis powierzchni handlowych</vt:lpstr>
      <vt:lpstr> </vt:lpstr>
      <vt:lpstr> 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SERWISY_2015</dc:title>
  <dc:creator>Admin</dc:creator>
  <cp:lastModifiedBy>Ewa</cp:lastModifiedBy>
  <cp:revision>61</cp:revision>
  <dcterms:created xsi:type="dcterms:W3CDTF">2014-12-03T12:36:06Z</dcterms:created>
  <dcterms:modified xsi:type="dcterms:W3CDTF">2016-10-28T09:55:18Z</dcterms:modified>
</cp:coreProperties>
</file>